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74" r:id="rId11"/>
    <p:sldId id="285" r:id="rId12"/>
    <p:sldId id="286" r:id="rId13"/>
    <p:sldId id="280" r:id="rId14"/>
    <p:sldId id="276" r:id="rId15"/>
    <p:sldId id="277" r:id="rId16"/>
    <p:sldId id="278" r:id="rId17"/>
    <p:sldId id="287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B0FF8-55A8-4B17-9607-6C1EDF0D6979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7623E-0EA2-4722-969A-D82AD755C3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94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Ohayo means ‘Good morning’.</a:t>
            </a:r>
            <a:endParaRPr lang="en-GB" altLang="ja-JP" dirty="0" smtClean="0">
              <a:ea typeface="ＭＳ Ｐ明朝" charset="-128"/>
            </a:endParaRPr>
          </a:p>
        </p:txBody>
      </p:sp>
      <p:sp>
        <p:nvSpPr>
          <p:cNvPr id="31748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1749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02CFF9-C831-499A-BCFD-3D346A99B318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Now, the teacher, </a:t>
            </a:r>
            <a:r>
              <a:rPr lang="en-US" altLang="ja-JP" dirty="0" err="1" smtClean="0">
                <a:ea typeface="ＭＳ Ｐ明朝" charset="-128"/>
              </a:rPr>
              <a:t>Ms</a:t>
            </a:r>
            <a:r>
              <a:rPr lang="en-US" altLang="ja-JP" dirty="0" smtClean="0">
                <a:ea typeface="ＭＳ Ｐ明朝" charset="-128"/>
              </a:rPr>
              <a:t> Tanaka, came to school and said ‘Ohayo’ to her pupil.</a:t>
            </a:r>
          </a:p>
          <a:p>
            <a:r>
              <a:rPr lang="en-US" altLang="ja-JP" dirty="0" smtClean="0">
                <a:ea typeface="ＭＳ Ｐ明朝" charset="-128"/>
              </a:rPr>
              <a:t>However, the pupil should not reply to her with ‘Ohayo’.</a:t>
            </a:r>
          </a:p>
          <a:p>
            <a:r>
              <a:rPr lang="en-US" altLang="ja-JP" dirty="0" smtClean="0">
                <a:ea typeface="ＭＳ Ｐ明朝" charset="-128"/>
              </a:rPr>
              <a:t>The pupils should say ‘Ohayo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’, which is a politer way to say Good morning.</a:t>
            </a:r>
          </a:p>
          <a:p>
            <a:r>
              <a:rPr lang="en-US" altLang="ja-JP" dirty="0" smtClean="0">
                <a:ea typeface="ＭＳ Ｐ明朝" charset="-128"/>
              </a:rPr>
              <a:t>You can say just ‘Ohayo’ to your friends, but it is better to add ‘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 on the end for people older than you or teachers.</a:t>
            </a:r>
          </a:p>
        </p:txBody>
      </p:sp>
      <p:sp>
        <p:nvSpPr>
          <p:cNvPr id="32772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2773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56050E-FAFB-4A6B-8686-B14C0418A1B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明朝" charset="-128"/>
              </a:rPr>
              <a:t>Now the situation is different.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This man is receiving a gift and says ‘Arigato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Why does he say this? What sort of function does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 have?</a:t>
            </a:r>
          </a:p>
        </p:txBody>
      </p:sp>
      <p:sp>
        <p:nvSpPr>
          <p:cNvPr id="34820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4821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E053-175E-413E-9A10-30318B180B8E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00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4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4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3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5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35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41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65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FB495-5B6A-42E5-AD40-18E2F553C8FF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96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6.png"/><Relationship Id="rId5" Type="http://schemas.openxmlformats.org/officeDocument/2006/relationships/image" Target="../media/image21.gif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6.png"/><Relationship Id="rId5" Type="http://schemas.openxmlformats.org/officeDocument/2006/relationships/image" Target="../media/image24.gif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6.png"/><Relationship Id="rId5" Type="http://schemas.openxmlformats.org/officeDocument/2006/relationships/image" Target="../media/image27.gif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wav"/><Relationship Id="rId7" Type="http://schemas.openxmlformats.org/officeDocument/2006/relationships/image" Target="../media/image28.gif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wav"/><Relationship Id="rId7" Type="http://schemas.openxmlformats.org/officeDocument/2006/relationships/image" Target="../media/image9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wav"/><Relationship Id="rId7" Type="http://schemas.openxmlformats.org/officeDocument/2006/relationships/image" Target="../media/image11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Greetings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0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Classroom expressions</a:t>
            </a:r>
            <a:endParaRPr kumimoji="1" lang="ja-JP" altLang="en-US" dirty="0"/>
          </a:p>
        </p:txBody>
      </p:sp>
      <p:pic>
        <p:nvPicPr>
          <p:cNvPr id="5" name="Picture 2" descr="https://minnanokyozai.jp/kyozai/material/IUM00105/ium001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4664"/>
            <a:ext cx="2315746" cy="2130486"/>
          </a:xfrm>
          <a:prstGeom prst="rect">
            <a:avLst/>
          </a:prstGeom>
          <a:noFill/>
        </p:spPr>
      </p:pic>
      <p:pic>
        <p:nvPicPr>
          <p:cNvPr id="23554" name="Picture 2" descr="https://minnanokyozai.jp/kyozai/material/IUM00021/ium000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29000"/>
            <a:ext cx="4400488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69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Tatte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kudasai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4556"/>
            <a:ext cx="3321775" cy="521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2636912"/>
            <a:ext cx="54959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023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9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4.16667E-6 -0.206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Suwatte</a:t>
            </a:r>
            <a:r>
              <a:rPr lang="en-US" altLang="ja-JP" dirty="0"/>
              <a:t> 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4556"/>
            <a:ext cx="3321775" cy="521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1221894"/>
            <a:ext cx="54959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32240" y="6122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6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2659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Mite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6" name="Picture 2" descr="https://minnanokyozai.jp/kyozai/material/IUM00021/ium00021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600200"/>
            <a:ext cx="6527405" cy="4699732"/>
          </a:xfrm>
          <a:prstGeom prst="rect">
            <a:avLst/>
          </a:prstGeom>
          <a:noFill/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72200" y="5486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4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Kiite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016/ium00016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16616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左矢印 3"/>
          <p:cNvSpPr/>
          <p:nvPr/>
        </p:nvSpPr>
        <p:spPr>
          <a:xfrm>
            <a:off x="1835696" y="3429000"/>
            <a:ext cx="2952328" cy="11521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16216" y="6206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0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Kaite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3074" name="Picture 2" descr="https://minnanokyozai.jp/kyozai/material/IUM00168/ium00168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914" y="1600200"/>
            <a:ext cx="47641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 rot="20700000">
            <a:off x="5737277" y="3075218"/>
            <a:ext cx="553998" cy="6982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日本</a:t>
            </a:r>
            <a:endParaRPr kumimoji="1" lang="ja-JP" altLang="en-US" sz="2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3075" name="Picture 3" descr="C:\Users\fukushima\AppData\Local\Microsoft\Windows\Temporary Internet Files\Content.IE5\W036O0PX\MC90044173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295" y="2107545"/>
            <a:ext cx="948847" cy="94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79542" y="5486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4653 C -0.03421 0.04862 -0.0375 0.04977 -0.04046 0.05209 C -0.04289 0.05348 -0.04428 0.05556 -0.04566 0.05787 C -0.04827 0.06088 -0.04688 0.05857 -0.05035 0.06112 C -0.05226 0.06274 -0.05365 0.06505 -0.05556 0.06713 C -0.05608 0.06875 -0.0566 0.07037 -0.0573 0.07199 C -0.05747 0.07292 -0.05799 0.07431 -0.05799 0.07454 C -0.05573 0.08727 -0.06007 0.07292 -0.0382 0.08033 C -0.03646 0.08079 -0.03889 0.08357 -0.03976 0.08519 C -0.04167 0.08936 -0.04757 0.09399 -0.05191 0.09514 C -0.05799 0.09908 -0.05539 0.09792 -0.0599 0.09931 C -0.06129 0.1007 -0.06372 0.10139 -0.06407 0.10348 C -0.06407 0.1044 -0.06407 0.10579 -0.06337 0.10602 C -0.05834 0.10764 -0.04046 0.10834 -0.03716 0.10857 C -0.03681 0.10949 -0.03612 0.11019 -0.03612 0.11088 C -0.03646 0.11181 -0.0382 0.11181 -0.0382 0.11274 C -0.03785 0.11389 -0.03577 0.11366 -0.03455 0.11366 " pathEditMode="relative" rAng="0" ptsTypes="ffffffffffffffffA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2" y="335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7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Yonde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5122" name="Picture 2" descr="https://minnanokyozai.jp/kyozai/material/IUM00008/ium00008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908" y="1600200"/>
            <a:ext cx="485618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323528" y="2348880"/>
            <a:ext cx="2592288" cy="1656184"/>
          </a:xfrm>
          <a:prstGeom prst="wedgeEllipseCallout">
            <a:avLst>
              <a:gd name="adj1" fmla="val 66029"/>
              <a:gd name="adj2" fmla="val 397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2780928"/>
            <a:ext cx="2214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こんにちは</a:t>
            </a:r>
            <a:endParaRPr kumimoji="1" lang="ja-JP" altLang="en-US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16216" y="6206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6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Shizuka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ni</a:t>
            </a:r>
            <a:r>
              <a:rPr kumimoji="1" lang="en-US" altLang="ja-JP" dirty="0" smtClean="0"/>
              <a:t> shite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3/ium00123.gif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70" y="1600200"/>
            <a:ext cx="62860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24328" y="1628800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92908" y="29969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34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0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2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683895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038350"/>
            <a:ext cx="74104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80112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36" y="2167146"/>
            <a:ext cx="7272808" cy="396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1691680" y="402196"/>
            <a:ext cx="6226224" cy="1046584"/>
          </a:xfrm>
          <a:prstGeom prst="wedgeRoundRectCallout">
            <a:avLst>
              <a:gd name="adj1" fmla="val -28007"/>
              <a:gd name="adj2" fmla="val 28201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9" name="タイトル 1"/>
          <p:cNvSpPr>
            <a:spLocks noGrp="1"/>
          </p:cNvSpPr>
          <p:nvPr>
            <p:ph type="title"/>
          </p:nvPr>
        </p:nvSpPr>
        <p:spPr>
          <a:xfrm>
            <a:off x="720725" y="2603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r>
              <a:rPr lang="en-US" altLang="ja-JP" dirty="0" smtClean="0">
                <a:ea typeface="ＭＳ Ｐゴシック" charset="-128"/>
              </a:rPr>
              <a:t>   </a:t>
            </a:r>
            <a:r>
              <a:rPr lang="en-US" altLang="ja-JP" b="1" dirty="0" err="1" smtClean="0">
                <a:ea typeface="ＭＳ Ｐゴシック" charset="-128"/>
              </a:rPr>
              <a:t>Gozaimasu</a:t>
            </a:r>
            <a:endParaRPr lang="ja-JP" altLang="en-US" b="1" dirty="0" smtClean="0"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52900" y="4076700"/>
            <a:ext cx="1512888" cy="24431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292725" y="5661025"/>
            <a:ext cx="3743325" cy="844550"/>
            <a:chOff x="5292725" y="5661025"/>
            <a:chExt cx="3743771" cy="844253"/>
          </a:xfrm>
        </p:grpSpPr>
        <p:sp>
          <p:nvSpPr>
            <p:cNvPr id="21513" name="テキスト ボックス 3"/>
            <p:cNvSpPr txBox="1">
              <a:spLocks noChangeArrowheads="1"/>
            </p:cNvSpPr>
            <p:nvPr/>
          </p:nvSpPr>
          <p:spPr bwMode="auto">
            <a:xfrm>
              <a:off x="5665788" y="6043613"/>
              <a:ext cx="3370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GB" altLang="ja-JP" sz="2400" dirty="0" smtClean="0">
                  <a:latin typeface="Times New Roman" pitchFamily="18" charset="0"/>
                </a:rPr>
                <a:t>Teacher</a:t>
              </a:r>
              <a:endParaRPr kumimoji="1" lang="ja-JP" altLang="en-US" sz="2400" dirty="0">
                <a:latin typeface="Times New Roman" pitchFamily="18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 flipH="1" flipV="1">
              <a:off x="5292725" y="5661025"/>
              <a:ext cx="373107" cy="5760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角丸四角形吹き出し 7"/>
          <p:cNvSpPr/>
          <p:nvPr/>
        </p:nvSpPr>
        <p:spPr>
          <a:xfrm>
            <a:off x="5502275" y="3860800"/>
            <a:ext cx="1373981" cy="431800"/>
          </a:xfrm>
          <a:prstGeom prst="wedgeRoundRectCallout">
            <a:avLst>
              <a:gd name="adj1" fmla="val -70460"/>
              <a:gd name="adj2" fmla="val 6614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mtClean="0">
                <a:solidFill>
                  <a:srgbClr val="FFFFFF"/>
                </a:solidFill>
              </a:rPr>
              <a:t>Ohayoo</a:t>
            </a:r>
            <a:endParaRPr lang="en-GB" altLang="ja-JP" dirty="0" smtClean="0">
              <a:solidFill>
                <a:srgbClr val="FFFFFF"/>
              </a:solidFill>
            </a:endParaRPr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428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8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4099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Konnichiwa</a:t>
            </a: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13044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13104" y="4408572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536" y="4713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Sayoonara</a:t>
            </a:r>
            <a:endParaRPr lang="en-US" altLang="ja-JP" dirty="0" smtClean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560840" cy="510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01136" y="4725144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51920" y="28628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4" descr="ium004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06" y="2186558"/>
            <a:ext cx="57594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4355976" y="260648"/>
            <a:ext cx="4173016" cy="1497330"/>
          </a:xfrm>
          <a:prstGeom prst="wedgeEllipseCallout">
            <a:avLst>
              <a:gd name="adj1" fmla="val -23846"/>
              <a:gd name="adj2" fmla="val 917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0072" y="635595"/>
            <a:ext cx="2139945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4400" dirty="0" err="1">
                <a:ea typeface="ＭＳ Ｐゴシック" charset="-128"/>
              </a:rPr>
              <a:t>Arigatoo</a:t>
            </a:r>
            <a:endParaRPr kumimoji="1" lang="ja-JP" altLang="en-US" sz="4400" dirty="0"/>
          </a:p>
        </p:txBody>
      </p:sp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6336" y="7954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nnanokyozai.jp/kyozai/material/IUM00074/ium0007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426811"/>
            <a:ext cx="5560617" cy="40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071615" y="269776"/>
            <a:ext cx="3308697" cy="1143000"/>
          </a:xfrm>
        </p:spPr>
        <p:txBody>
          <a:bodyPr/>
          <a:lstStyle/>
          <a:p>
            <a:pPr eaLnBrk="1" hangingPunct="1"/>
            <a:r>
              <a:rPr lang="en-GB" altLang="ja-JP" b="1" dirty="0" smtClean="0">
                <a:ea typeface="ＭＳ Ｐゴシック" charset="-128"/>
              </a:rPr>
              <a:t>G</a:t>
            </a:r>
            <a:r>
              <a:rPr lang="en-US" altLang="ja-JP" b="1" dirty="0" err="1" smtClean="0">
                <a:ea typeface="ＭＳ Ｐゴシック" charset="-128"/>
              </a:rPr>
              <a:t>ozaimasu</a:t>
            </a:r>
            <a:endParaRPr lang="ja-JP" altLang="en-US" b="1" dirty="0" smtClean="0">
              <a:ea typeface="ＭＳ Ｐゴシック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1548755" y="269776"/>
            <a:ext cx="3743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1" lang="en-US" altLang="ja-JP" sz="4400" dirty="0" err="1" smtClean="0">
                <a:solidFill>
                  <a:schemeClr val="tx2"/>
                </a:solidFill>
                <a:latin typeface="Times New Roman" pitchFamily="18" charset="0"/>
              </a:rPr>
              <a:t>Arigatoo</a:t>
            </a:r>
            <a:r>
              <a:rPr kumimoji="1" lang="en-US" altLang="ja-JP" sz="4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kumimoji="1" lang="ja-JP" altLang="en-US" sz="4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四角形吹き出し 1"/>
          <p:cNvSpPr/>
          <p:nvPr/>
        </p:nvSpPr>
        <p:spPr>
          <a:xfrm>
            <a:off x="1979712" y="260350"/>
            <a:ext cx="5832648" cy="1152426"/>
          </a:xfrm>
          <a:prstGeom prst="wedgeRectCallout">
            <a:avLst>
              <a:gd name="adj1" fmla="val 20803"/>
              <a:gd name="adj2" fmla="val 128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ja-JP" smtClean="0">
              <a:solidFill>
                <a:srgbClr val="FFFFFF"/>
              </a:solidFill>
            </a:endParaRPr>
          </a:p>
        </p:txBody>
      </p:sp>
      <p:pic>
        <p:nvPicPr>
          <p:cNvPr id="1028" name="Picture 4" descr="https://minnanokyozai.jp/kyozai/material/IUM00347/ium0034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87353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8430" y="5364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0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1266" grpId="0"/>
      <p:bldP spid="5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How do Japanese people </a:t>
            </a:r>
            <a:r>
              <a:rPr kumimoji="1" lang="en-US" altLang="ja-JP" sz="3600" dirty="0" smtClean="0"/>
              <a:t>greet each other?</a:t>
            </a:r>
            <a:endParaRPr kumimoji="1" lang="ja-JP" altLang="en-US" sz="3600" dirty="0"/>
          </a:p>
        </p:txBody>
      </p:sp>
      <p:pic>
        <p:nvPicPr>
          <p:cNvPr id="1026" name="Picture 2" descr="C:\Users\fukushima\AppData\Local\Microsoft\Windows\Temporary Internet Files\Content.IE5\IN4LIU00\MC9004044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33773"/>
            <a:ext cx="14065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fukushima\AppData\Local\Microsoft\Windows\Temporary Internet Files\Content.IE5\IN4LIU00\MC90038348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6" y="3976350"/>
            <a:ext cx="1870724" cy="226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fukushima\AppData\Local\Microsoft\Windows\Temporary Internet Files\Content.IE5\S8R4RA46\MC90028110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01915"/>
            <a:ext cx="2130750" cy="199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fukushima\AppData\Local\Microsoft\Windows\Temporary Internet Files\Content.IE5\36NE3QV9\MC9004190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212976"/>
            <a:ext cx="1177280" cy="264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fukushima\AppData\Local\Microsoft\Windows\Temporary Internet Files\Content.IE5\S8R4RA46\MC90028186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942" y="4308079"/>
            <a:ext cx="1525219" cy="18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74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>
                <a:latin typeface="+mn-lt"/>
                <a:ea typeface="ＭＳ Ｐゴシック" charset="-128"/>
              </a:rPr>
              <a:t>REVIEW ALL!</a:t>
            </a:r>
            <a:endParaRPr lang="ja-JP" altLang="en-US" smtClean="0">
              <a:latin typeface="+mn-lt"/>
              <a:ea typeface="ＭＳ Ｐゴシック" charset="-128"/>
            </a:endParaRPr>
          </a:p>
        </p:txBody>
      </p:sp>
      <p:sp>
        <p:nvSpPr>
          <p:cNvPr id="26627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954723" y="1840011"/>
            <a:ext cx="2790825" cy="5492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ea typeface="ＭＳ Ｐゴシック" charset="-128"/>
              </a:rPr>
              <a:t>Good morning!</a:t>
            </a:r>
            <a:endParaRPr lang="ja-JP" altLang="en-US" sz="2800" dirty="0" smtClean="0">
              <a:solidFill>
                <a:srgbClr val="00664D"/>
              </a:solidFill>
              <a:ea typeface="ＭＳ Ｐゴシック" charset="-128"/>
            </a:endParaRPr>
          </a:p>
        </p:txBody>
      </p:sp>
      <p:sp>
        <p:nvSpPr>
          <p:cNvPr id="15364" name="コンテンツ プレースホルダー 2"/>
          <p:cNvSpPr txBox="1">
            <a:spLocks/>
          </p:cNvSpPr>
          <p:nvPr/>
        </p:nvSpPr>
        <p:spPr bwMode="auto">
          <a:xfrm>
            <a:off x="1302544" y="2388243"/>
            <a:ext cx="18303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dirty="0" smtClean="0">
                <a:latin typeface="+mn-lt"/>
              </a:rPr>
              <a:t>O</a:t>
            </a:r>
            <a:r>
              <a:rPr kumimoji="1" lang="en-US" altLang="ja-JP" dirty="0" err="1" smtClean="0">
                <a:latin typeface="+mn-lt"/>
              </a:rPr>
              <a:t>hayoo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29" name="コンテンツ プレースホルダー 2"/>
          <p:cNvSpPr txBox="1">
            <a:spLocks/>
          </p:cNvSpPr>
          <p:nvPr/>
        </p:nvSpPr>
        <p:spPr bwMode="auto">
          <a:xfrm>
            <a:off x="4427984" y="1838424"/>
            <a:ext cx="4105275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Good morning! (polite)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66" name="テキスト ボックス 20"/>
          <p:cNvSpPr txBox="1">
            <a:spLocks noChangeArrowheads="1"/>
          </p:cNvSpPr>
          <p:nvPr/>
        </p:nvSpPr>
        <p:spPr bwMode="auto">
          <a:xfrm>
            <a:off x="5075238" y="2389286"/>
            <a:ext cx="3808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Ohayoo</a:t>
            </a:r>
            <a:r>
              <a:rPr kumimoji="1" lang="en-US" altLang="ja-JP" dirty="0" smtClean="0">
                <a:latin typeface="+mn-lt"/>
              </a:rPr>
              <a:t> </a:t>
            </a:r>
            <a:r>
              <a:rPr kumimoji="1" lang="en-US" altLang="ja-JP" dirty="0" err="1" smtClean="0">
                <a:latin typeface="+mn-lt"/>
              </a:rPr>
              <a:t>gozaimasu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1" name="コンテンツ プレースホルダー 2"/>
          <p:cNvSpPr txBox="1">
            <a:spLocks/>
          </p:cNvSpPr>
          <p:nvPr/>
        </p:nvSpPr>
        <p:spPr bwMode="auto">
          <a:xfrm>
            <a:off x="2217738" y="3327363"/>
            <a:ext cx="14033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>
                <a:solidFill>
                  <a:srgbClr val="00664D"/>
                </a:solidFill>
                <a:latin typeface="+mn-lt"/>
              </a:rPr>
              <a:t>Hello!</a:t>
            </a:r>
            <a:endParaRPr kumimoji="1" lang="ja-JP" altLang="en-US" sz="280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68" name="テキスト ボックス 25"/>
          <p:cNvSpPr txBox="1">
            <a:spLocks noChangeArrowheads="1"/>
          </p:cNvSpPr>
          <p:nvPr/>
        </p:nvSpPr>
        <p:spPr bwMode="auto">
          <a:xfrm>
            <a:off x="3552825" y="3389275"/>
            <a:ext cx="25923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smtClean="0">
                <a:latin typeface="+mn-lt"/>
              </a:rPr>
              <a:t>Konnichiwa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5369" name="テキスト ボックス 25"/>
          <p:cNvSpPr txBox="1">
            <a:spLocks noChangeArrowheads="1"/>
          </p:cNvSpPr>
          <p:nvPr/>
        </p:nvSpPr>
        <p:spPr bwMode="auto">
          <a:xfrm>
            <a:off x="3727450" y="4217104"/>
            <a:ext cx="22431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Sayoonara</a:t>
            </a:r>
            <a:r>
              <a:rPr kumimoji="1" lang="en-US" altLang="ja-JP" dirty="0" smtClean="0">
                <a:latin typeface="+mn-lt"/>
              </a:rPr>
              <a:t>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5" name="コンテンツ プレースホルダー 2"/>
          <p:cNvSpPr txBox="1">
            <a:spLocks/>
          </p:cNvSpPr>
          <p:nvPr/>
        </p:nvSpPr>
        <p:spPr bwMode="auto">
          <a:xfrm>
            <a:off x="2356515" y="4217104"/>
            <a:ext cx="103522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Bye!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26637" name="コンテンツ プレースホルダー 2"/>
          <p:cNvSpPr txBox="1">
            <a:spLocks/>
          </p:cNvSpPr>
          <p:nvPr/>
        </p:nvSpPr>
        <p:spPr bwMode="auto">
          <a:xfrm>
            <a:off x="1112521" y="5011738"/>
            <a:ext cx="19462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>
                <a:solidFill>
                  <a:srgbClr val="00664D"/>
                </a:solidFill>
                <a:latin typeface="+mn-lt"/>
              </a:rPr>
              <a:t>Thank you!</a:t>
            </a:r>
            <a:endParaRPr kumimoji="1" lang="ja-JP" altLang="en-US" sz="280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74" name="テキスト ボックス 25"/>
          <p:cNvSpPr txBox="1">
            <a:spLocks noChangeArrowheads="1"/>
          </p:cNvSpPr>
          <p:nvPr/>
        </p:nvSpPr>
        <p:spPr bwMode="auto">
          <a:xfrm>
            <a:off x="1353821" y="5667375"/>
            <a:ext cx="1784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Arigatoo</a:t>
            </a:r>
            <a:r>
              <a:rPr kumimoji="1" lang="en-US" altLang="ja-JP" dirty="0" smtClean="0">
                <a:latin typeface="+mn-lt"/>
              </a:rPr>
              <a:t>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9" name="コンテンツ プレースホルダー 2"/>
          <p:cNvSpPr txBox="1">
            <a:spLocks/>
          </p:cNvSpPr>
          <p:nvPr/>
        </p:nvSpPr>
        <p:spPr bwMode="auto">
          <a:xfrm>
            <a:off x="4309746" y="5003800"/>
            <a:ext cx="3527425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Thank you! (polite)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76" name="テキスト ボックス 21"/>
          <p:cNvSpPr txBox="1">
            <a:spLocks noChangeArrowheads="1"/>
          </p:cNvSpPr>
          <p:nvPr/>
        </p:nvSpPr>
        <p:spPr bwMode="auto">
          <a:xfrm>
            <a:off x="4366896" y="5656263"/>
            <a:ext cx="4032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Arigatoo</a:t>
            </a:r>
            <a:r>
              <a:rPr kumimoji="1" lang="en-US" altLang="ja-JP" dirty="0" smtClean="0">
                <a:latin typeface="+mn-lt"/>
              </a:rPr>
              <a:t> </a:t>
            </a:r>
            <a:r>
              <a:rPr kumimoji="1" lang="en-US" altLang="ja-JP" dirty="0" err="1" smtClean="0">
                <a:latin typeface="+mn-lt"/>
              </a:rPr>
              <a:t>Gozaimasu</a:t>
            </a:r>
            <a:endParaRPr kumimoji="1" lang="ja-JP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215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6" grpId="0"/>
      <p:bldP spid="15368" grpId="0"/>
      <p:bldP spid="15369" grpId="0"/>
      <p:bldP spid="15374" grpId="0"/>
      <p:bldP spid="15376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239</Words>
  <Application>Microsoft Office PowerPoint</Application>
  <PresentationFormat>画面に合わせる (4:3)</PresentationFormat>
  <Paragraphs>64</Paragraphs>
  <Slides>17</Slides>
  <Notes>17</Notes>
  <HiddenSlides>0</HiddenSlides>
  <MMClips>16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​​テーマ</vt:lpstr>
      <vt:lpstr>Greetings</vt:lpstr>
      <vt:lpstr>Ohayoo</vt:lpstr>
      <vt:lpstr>Ohayoo   Gozaimasu</vt:lpstr>
      <vt:lpstr>Konnichiwa</vt:lpstr>
      <vt:lpstr>Sayoonara</vt:lpstr>
      <vt:lpstr>PowerPoint プレゼンテーション</vt:lpstr>
      <vt:lpstr>Gozaimasu</vt:lpstr>
      <vt:lpstr>How do Japanese people greet each other?</vt:lpstr>
      <vt:lpstr>REVIEW ALL!</vt:lpstr>
      <vt:lpstr>Classroom expressions</vt:lpstr>
      <vt:lpstr>Tatte (kudasai)</vt:lpstr>
      <vt:lpstr>Suwatte (kudasai)</vt:lpstr>
      <vt:lpstr>Mite (kudasai)</vt:lpstr>
      <vt:lpstr>Kiite (kudasai)</vt:lpstr>
      <vt:lpstr>Kaite (kudasai)</vt:lpstr>
      <vt:lpstr>Yonde (kudasai)</vt:lpstr>
      <vt:lpstr>Shizuka ni shite (kudasai)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Greeting</dc:title>
  <dc:creator>Seiji Fukushima</dc:creator>
  <cp:lastModifiedBy>Seiji Fukushima</cp:lastModifiedBy>
  <cp:revision>52</cp:revision>
  <dcterms:created xsi:type="dcterms:W3CDTF">2013-11-06T12:57:05Z</dcterms:created>
  <dcterms:modified xsi:type="dcterms:W3CDTF">2014-07-30T13:11:23Z</dcterms:modified>
</cp:coreProperties>
</file>